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2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5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7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98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15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7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0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6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6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1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6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C98ACAD-AC81-4213-A352-5008CB71DF4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39ECF60-BB90-4B3E-89F5-C3233BAD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PRAGMATICS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INTRODUCTION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842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In many ways, pragmatics is the study of ‘invisible’ meaning, or how we recognize</a:t>
            </a:r>
          </a:p>
          <a:p>
            <a:r>
              <a:rPr lang="en-US" dirty="0">
                <a:latin typeface="TimesNewRomanPS"/>
              </a:rPr>
              <a:t>what is meant even when it isn’t actually said or written. In order for</a:t>
            </a:r>
          </a:p>
          <a:p>
            <a:r>
              <a:rPr lang="en-US" dirty="0">
                <a:latin typeface="TimesNewRomanPS"/>
              </a:rPr>
              <a:t>that to happen, speakers (or writers) must be able to depend on a lot of shared</a:t>
            </a:r>
          </a:p>
          <a:p>
            <a:r>
              <a:rPr lang="en-US" dirty="0">
                <a:latin typeface="TimesNewRomanPS"/>
              </a:rPr>
              <a:t>assumptions and expectations when they try to communicate. The investigation</a:t>
            </a:r>
          </a:p>
          <a:p>
            <a:r>
              <a:rPr lang="en-US" dirty="0">
                <a:latin typeface="TimesNewRomanPS"/>
              </a:rPr>
              <a:t>of those assumptions and expectations provides us with some insights into how</a:t>
            </a:r>
          </a:p>
          <a:p>
            <a:r>
              <a:rPr lang="en-US" dirty="0">
                <a:latin typeface="TimesNewRomanPS"/>
              </a:rPr>
              <a:t>more is always being communicated than is said.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6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our discussion of the last two examples, we emphasized the influence of</a:t>
            </a:r>
          </a:p>
          <a:p>
            <a:r>
              <a:rPr lang="en-US" dirty="0"/>
              <a:t>context. There are different kinds of context. One kind is described as </a:t>
            </a:r>
            <a:r>
              <a:rPr lang="en-US" b="1" dirty="0"/>
              <a:t>linguistic</a:t>
            </a:r>
          </a:p>
          <a:p>
            <a:r>
              <a:rPr lang="en-US" b="1" dirty="0"/>
              <a:t>context</a:t>
            </a:r>
            <a:r>
              <a:rPr lang="en-US" dirty="0"/>
              <a:t>, also known as </a:t>
            </a:r>
            <a:r>
              <a:rPr lang="en-US" b="1" dirty="0"/>
              <a:t>co-text</a:t>
            </a:r>
            <a:r>
              <a:rPr lang="en-US" dirty="0"/>
              <a:t>. The co-text of a word is the set of other words</a:t>
            </a:r>
          </a:p>
          <a:p>
            <a:r>
              <a:rPr lang="en-US" dirty="0"/>
              <a:t>used in the same phrase or sentence. The surrounding co-text has a strong effect</a:t>
            </a:r>
          </a:p>
          <a:p>
            <a:r>
              <a:rPr lang="en-US" dirty="0"/>
              <a:t>on what we think the word probably means. In the last chapter, we identified</a:t>
            </a:r>
          </a:p>
          <a:p>
            <a:r>
              <a:rPr lang="en-US" dirty="0"/>
              <a:t>the word </a:t>
            </a:r>
            <a:r>
              <a:rPr lang="en-US" i="1" dirty="0"/>
              <a:t>bank </a:t>
            </a:r>
            <a:r>
              <a:rPr lang="en-US" dirty="0"/>
              <a:t>as a homonym, a single form with more than one </a:t>
            </a:r>
            <a:r>
              <a:rPr lang="en-US" dirty="0" smtClean="0"/>
              <a:t>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How</a:t>
            </a:r>
          </a:p>
          <a:p>
            <a:r>
              <a:rPr lang="en-US" dirty="0">
                <a:latin typeface="TimesNewRomanPS"/>
              </a:rPr>
              <a:t>do we usually know which meaning is intended in a particular sentence? We</a:t>
            </a:r>
          </a:p>
          <a:p>
            <a:r>
              <a:rPr lang="en-US" dirty="0">
                <a:latin typeface="TimesNewRomanPS"/>
              </a:rPr>
              <a:t>normally do so on the basis of linguistic context. If the word </a:t>
            </a:r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is used in</a:t>
            </a:r>
          </a:p>
          <a:p>
            <a:r>
              <a:rPr lang="en-US" dirty="0">
                <a:latin typeface="TimesNewRomanPS"/>
              </a:rPr>
              <a:t>a sentence together with words like </a:t>
            </a:r>
            <a:r>
              <a:rPr lang="en-US" i="1" dirty="0">
                <a:latin typeface="TimesNewRomanPS-Italic"/>
              </a:rPr>
              <a:t>steep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>
                <a:latin typeface="TimesNewRomanPS-Italic"/>
              </a:rPr>
              <a:t>overgrown</a:t>
            </a:r>
            <a:r>
              <a:rPr lang="en-US" dirty="0">
                <a:latin typeface="TimesNewRomanPS"/>
              </a:rPr>
              <a:t>, we have no problem</a:t>
            </a:r>
          </a:p>
          <a:p>
            <a:r>
              <a:rPr lang="en-US" dirty="0">
                <a:latin typeface="TimesNewRomanPS"/>
              </a:rPr>
              <a:t>deciding which type of </a:t>
            </a:r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is meant. Or, if we hear someone say that she has</a:t>
            </a:r>
          </a:p>
          <a:p>
            <a:r>
              <a:rPr lang="en-US" dirty="0">
                <a:latin typeface="TimesNewRomanPS"/>
              </a:rPr>
              <a:t>to </a:t>
            </a:r>
            <a:r>
              <a:rPr lang="en-US" i="1" dirty="0">
                <a:latin typeface="TimesNewRomanPS-Italic"/>
              </a:rPr>
              <a:t>get to the bank to withdraw some cash</a:t>
            </a:r>
            <a:r>
              <a:rPr lang="en-US" dirty="0">
                <a:latin typeface="TimesNewRomanPS"/>
              </a:rPr>
              <a:t>, we know from this linguistic context</a:t>
            </a:r>
          </a:p>
          <a:p>
            <a:r>
              <a:rPr lang="en-US" dirty="0">
                <a:latin typeface="TimesNewRomanPS"/>
              </a:rPr>
              <a:t>which type of </a:t>
            </a:r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is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5011" y="995082"/>
            <a:ext cx="92650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"/>
              </a:rPr>
              <a:t>More generally, we know how to interpret words on the basis of </a:t>
            </a:r>
            <a:r>
              <a:rPr lang="en-US" b="1" dirty="0">
                <a:latin typeface="TimesNewRomanPS-Bold"/>
              </a:rPr>
              <a:t>physical</a:t>
            </a:r>
          </a:p>
          <a:p>
            <a:r>
              <a:rPr lang="en-US" b="1" dirty="0">
                <a:latin typeface="TimesNewRomanPS-Bold"/>
              </a:rPr>
              <a:t>context</a:t>
            </a:r>
            <a:r>
              <a:rPr lang="en-US" dirty="0">
                <a:latin typeface="TimesNewRomanPS"/>
              </a:rPr>
              <a:t>. If we see the word </a:t>
            </a:r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on the wall of a building in a city, the</a:t>
            </a:r>
          </a:p>
          <a:p>
            <a:r>
              <a:rPr lang="en-US" dirty="0">
                <a:latin typeface="TimesNewRomanPS"/>
              </a:rPr>
              <a:t>physical location will influence our interpretation. While this may seem rather</a:t>
            </a:r>
          </a:p>
          <a:p>
            <a:r>
              <a:rPr lang="en-US" dirty="0">
                <a:latin typeface="TimesNewRomanPS"/>
              </a:rPr>
              <a:t>obvious, we should keep in mind that it is not the actual physical situation ‘out</a:t>
            </a:r>
          </a:p>
          <a:p>
            <a:r>
              <a:rPr lang="en-US" dirty="0">
                <a:latin typeface="TimesNewRomanPS"/>
              </a:rPr>
              <a:t>there’ that constitutes ‘the context’ for interpreting words or sentences. The</a:t>
            </a:r>
          </a:p>
          <a:p>
            <a:r>
              <a:rPr lang="en-US" dirty="0">
                <a:latin typeface="TimesNewRomanPS"/>
              </a:rPr>
              <a:t>relevant context is our mental representation of those aspects of what is physically</a:t>
            </a:r>
          </a:p>
          <a:p>
            <a:r>
              <a:rPr lang="en-US" dirty="0">
                <a:latin typeface="TimesNewRomanPS"/>
              </a:rPr>
              <a:t>out there that we use in arriving at an interpretation. Our understanding of</a:t>
            </a:r>
          </a:p>
          <a:p>
            <a:r>
              <a:rPr lang="en-US" dirty="0">
                <a:latin typeface="TimesNewRomanPS"/>
              </a:rPr>
              <a:t>much of what we read and hear is tied to this processing of aspects of the physical</a:t>
            </a:r>
          </a:p>
          <a:p>
            <a:r>
              <a:rPr lang="en-US" dirty="0">
                <a:latin typeface="TimesNewRomanPS"/>
              </a:rPr>
              <a:t>context, particularly the time and place, in which we encounter linguistic</a:t>
            </a:r>
          </a:p>
          <a:p>
            <a:r>
              <a:rPr lang="en-US" dirty="0">
                <a:latin typeface="TimesNewRomanPS"/>
              </a:rPr>
              <a:t>expressions.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62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404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TimesNewRomanPS</vt:lpstr>
      <vt:lpstr>TimesNewRomanPS-Bold</vt:lpstr>
      <vt:lpstr>TimesNewRomanPS-Italic</vt:lpstr>
      <vt:lpstr>Wingdings 3</vt:lpstr>
      <vt:lpstr>Ion Boardroom</vt:lpstr>
      <vt:lpstr>PRAGMATICS</vt:lpstr>
      <vt:lpstr>PowerPoint Presentation</vt:lpstr>
      <vt:lpstr>CONTEXT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PRAGMATICS</dc:title>
  <dc:creator>Maher</dc:creator>
  <cp:lastModifiedBy>Maher</cp:lastModifiedBy>
  <cp:revision>1</cp:revision>
  <dcterms:created xsi:type="dcterms:W3CDTF">2020-12-19T09:01:56Z</dcterms:created>
  <dcterms:modified xsi:type="dcterms:W3CDTF">2020-12-19T09:02:23Z</dcterms:modified>
</cp:coreProperties>
</file>